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3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8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313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6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9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12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390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26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97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7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2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4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F16CEAA-2133-41F8-AD02-69CF6CE0F264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76FFA27-551E-418B-9D90-0EDE4591605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773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85021"/>
            <a:ext cx="10058400" cy="356616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Effect of Leading and Trailing Edge Flaps on Flat Plates at Low Reynold’s Numbers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Cory Coffman and Dr. Lance </a:t>
            </a:r>
            <a:r>
              <a:rPr lang="en-US" dirty="0" err="1" smtClean="0"/>
              <a:t>Traub</a:t>
            </a:r>
            <a:endParaRPr lang="en-US" dirty="0" smtClean="0"/>
          </a:p>
          <a:p>
            <a:r>
              <a:rPr lang="en-US" dirty="0" smtClean="0"/>
              <a:t>Embry-Riddle Aeronautical University, Prescott, AZ, USA</a:t>
            </a:r>
            <a:endParaRPr lang="en-US" dirty="0"/>
          </a:p>
        </p:txBody>
      </p:sp>
      <p:pic>
        <p:nvPicPr>
          <p:cNvPr id="1026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4" y="5698635"/>
            <a:ext cx="39007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6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5919" y="-637524"/>
            <a:ext cx="10058400" cy="1450757"/>
          </a:xfrm>
        </p:spPr>
        <p:txBody>
          <a:bodyPr/>
          <a:lstStyle/>
          <a:p>
            <a:r>
              <a:rPr lang="en-US" dirty="0" smtClean="0"/>
              <a:t>Pressure </a:t>
            </a:r>
            <a:r>
              <a:rPr lang="en-US" dirty="0" err="1" smtClean="0"/>
              <a:t>Tappings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6408"/>
          <a:stretch/>
        </p:blipFill>
        <p:spPr>
          <a:xfrm>
            <a:off x="1141526" y="992221"/>
            <a:ext cx="2983002" cy="58657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7643" y="1974715"/>
            <a:ext cx="5865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 Pressure coefficient across upper and lower surface integrated to verify Cl and Cd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Force balance and pressure </a:t>
            </a:r>
            <a:r>
              <a:rPr lang="en-US" sz="2400" dirty="0" err="1" smtClean="0"/>
              <a:t>tappings</a:t>
            </a:r>
            <a:r>
              <a:rPr lang="en-US" sz="2400" dirty="0" smtClean="0"/>
              <a:t> offer good agreement</a:t>
            </a:r>
          </a:p>
        </p:txBody>
      </p:sp>
      <p:pic>
        <p:nvPicPr>
          <p:cNvPr id="9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4" y="5688907"/>
            <a:ext cx="39007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710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sz="2400" dirty="0" smtClean="0"/>
              <a:t>Flapped flat plates readily outperform conventional airfoils at low Reynolds    numbers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High </a:t>
            </a:r>
            <a:r>
              <a:rPr lang="en-US" sz="2400" dirty="0" smtClean="0"/>
              <a:t>efficiency correlates with: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Smooth on-flow onto the flap 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Presence of a laminar separation bubble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Flap promoting transition to turbulent boundary </a:t>
            </a:r>
            <a:r>
              <a:rPr lang="en-US" sz="2400" dirty="0" smtClean="0"/>
              <a:t>layer</a:t>
            </a:r>
            <a:endParaRPr lang="en-US" sz="22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Future Development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</a:t>
            </a:r>
            <a:r>
              <a:rPr lang="en-US" sz="2400" dirty="0" smtClean="0"/>
              <a:t>Implementation and systems integration on MAVs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Varying angle geometry on MAVs for different flight regimes</a:t>
            </a:r>
            <a:endParaRPr lang="en-US" sz="2400" dirty="0"/>
          </a:p>
        </p:txBody>
      </p:sp>
      <p:pic>
        <p:nvPicPr>
          <p:cNvPr id="5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4" y="5688907"/>
            <a:ext cx="39007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35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3200" dirty="0" smtClean="0"/>
              <a:t> </a:t>
            </a:r>
            <a:r>
              <a:rPr lang="en-US" sz="2800" dirty="0" smtClean="0"/>
              <a:t>Patrick M. David, Machinist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800" dirty="0" smtClean="0"/>
              <a:t> Dr. Kenneth </a:t>
            </a:r>
            <a:r>
              <a:rPr lang="en-US" sz="2800" dirty="0" err="1" smtClean="0"/>
              <a:t>Bordignon</a:t>
            </a:r>
            <a:r>
              <a:rPr lang="en-US" sz="2800" dirty="0" smtClean="0"/>
              <a:t>, Professor</a:t>
            </a:r>
            <a:endParaRPr lang="en-US" sz="2800" dirty="0"/>
          </a:p>
        </p:txBody>
      </p:sp>
      <p:pic>
        <p:nvPicPr>
          <p:cNvPr id="5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417" y="5669451"/>
            <a:ext cx="39007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9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1705" y="1943011"/>
            <a:ext cx="10058400" cy="4023360"/>
          </a:xfrm>
        </p:spPr>
        <p:txBody>
          <a:bodyPr/>
          <a:lstStyle/>
          <a:p>
            <a:r>
              <a:rPr lang="en-US" dirty="0" smtClean="0"/>
              <a:t>Micro Aerial Vehicles (MAVs)</a:t>
            </a:r>
            <a:endParaRPr lang="en-US" dirty="0"/>
          </a:p>
        </p:txBody>
      </p:sp>
      <p:pic>
        <p:nvPicPr>
          <p:cNvPr id="2052" name="Picture 4" descr="https://www.avinc.com/images/uploads/prod_thumbs/829/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2197846"/>
            <a:ext cx="4914413" cy="280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2417" y="5010319"/>
            <a:ext cx="4970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RQ-12A Wasp. Digital Image. </a:t>
            </a:r>
            <a:r>
              <a:rPr lang="en-US" sz="1400" i="1" dirty="0" err="1" smtClean="0"/>
              <a:t>Aerovironment</a:t>
            </a:r>
            <a:r>
              <a:rPr lang="en-US" sz="1400" i="1" dirty="0"/>
              <a:t>.</a:t>
            </a:r>
            <a:r>
              <a:rPr lang="en-US" sz="1400" i="1" dirty="0" smtClean="0"/>
              <a:t> </a:t>
            </a:r>
            <a:r>
              <a:rPr lang="en-US" sz="1400" dirty="0" smtClean="0"/>
              <a:t>2019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468859" y="1865431"/>
            <a:ext cx="4531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Poor Airfoil Performance at Low </a:t>
            </a:r>
            <a:r>
              <a:rPr lang="en-US" sz="2000" dirty="0" err="1" smtClean="0"/>
              <a:t>Reynold;s</a:t>
            </a:r>
            <a:r>
              <a:rPr lang="en-US" sz="2000" dirty="0" smtClean="0"/>
              <a:t> numbers (Re)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099241" y="3795198"/>
            <a:ext cx="4786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S8036 Low Re Airfoil. Digital Image. </a:t>
            </a:r>
            <a:r>
              <a:rPr lang="en-US" sz="1400" i="1" dirty="0" smtClean="0"/>
              <a:t>Airfoil Tools. </a:t>
            </a:r>
            <a:r>
              <a:rPr lang="en-US" sz="1400" dirty="0" smtClean="0"/>
              <a:t>2019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5" y="2520376"/>
            <a:ext cx="5761743" cy="1299812"/>
          </a:xfrm>
          <a:prstGeom prst="rect">
            <a:avLst/>
          </a:prstGeom>
        </p:spPr>
      </p:pic>
      <p:pic>
        <p:nvPicPr>
          <p:cNvPr id="11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4" y="5708363"/>
            <a:ext cx="39007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222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Determine an optimum configuration of flap settings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 Deflection angle and % chord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 Compare performance to existing airfoils (S8036, SD 7062, NACA 0015,     circular arc)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 smtClean="0"/>
              <a:t> </a:t>
            </a:r>
            <a:r>
              <a:rPr lang="en-US" sz="2200" dirty="0" smtClean="0"/>
              <a:t>Arc is supposed to be best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/>
              <a:t> </a:t>
            </a:r>
            <a:r>
              <a:rPr lang="en-US" sz="2200" dirty="0" smtClean="0"/>
              <a:t>No research for flapped flat plates</a:t>
            </a:r>
          </a:p>
        </p:txBody>
      </p:sp>
      <p:pic>
        <p:nvPicPr>
          <p:cNvPr id="5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4" y="5688907"/>
            <a:ext cx="39007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73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sz="2400" dirty="0" smtClean="0"/>
              <a:t>Airfoils </a:t>
            </a:r>
            <a:r>
              <a:rPr lang="en-US" sz="2400" dirty="0" err="1" smtClean="0"/>
              <a:t>hydrocut</a:t>
            </a:r>
            <a:r>
              <a:rPr lang="en-US" sz="2400" dirty="0" smtClean="0"/>
              <a:t> </a:t>
            </a:r>
            <a:r>
              <a:rPr lang="en-US" sz="2400" dirty="0" smtClean="0"/>
              <a:t>from 1/32” 6061-T6 </a:t>
            </a:r>
            <a:r>
              <a:rPr lang="en-US" sz="2400" dirty="0" smtClean="0"/>
              <a:t>aluminum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Flaps </a:t>
            </a:r>
            <a:r>
              <a:rPr lang="en-US" sz="2400" dirty="0" smtClean="0"/>
              <a:t>bent in using sheet metal brake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 smtClean="0"/>
              <a:t> </a:t>
            </a:r>
            <a:r>
              <a:rPr lang="en-US" sz="2000" dirty="0" smtClean="0"/>
              <a:t>Flap angles set at 10, 15, 20, and 25 degrees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 </a:t>
            </a:r>
            <a:r>
              <a:rPr lang="en-US" sz="2000" dirty="0" smtClean="0"/>
              <a:t>Flap size set at </a:t>
            </a:r>
            <a:r>
              <a:rPr lang="en-US" sz="2000" dirty="0" smtClean="0"/>
              <a:t>10</a:t>
            </a:r>
            <a:r>
              <a:rPr lang="en-US" sz="2000" dirty="0" smtClean="0"/>
              <a:t>, 15, and 20 percent of chord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 smtClean="0"/>
              <a:t> One circular arc with height of 5% chord also manufactured</a:t>
            </a:r>
            <a:endParaRPr lang="en-US" sz="2000" dirty="0"/>
          </a:p>
          <a:p>
            <a:pPr marL="201168" lvl="1" indent="0">
              <a:buNone/>
            </a:pPr>
            <a:endParaRPr lang="en-US" dirty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endParaRPr lang="en-US" dirty="0" smtClean="0"/>
          </a:p>
        </p:txBody>
      </p:sp>
      <p:pic>
        <p:nvPicPr>
          <p:cNvPr id="6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4" y="5688907"/>
            <a:ext cx="39007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77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sz="2400" dirty="0" smtClean="0"/>
              <a:t>Testing completed at Nancy and Tracy </a:t>
            </a:r>
            <a:r>
              <a:rPr lang="en-US" sz="2400" dirty="0" err="1" smtClean="0"/>
              <a:t>Doryland</a:t>
            </a:r>
            <a:r>
              <a:rPr lang="en-US" sz="2400" dirty="0" smtClean="0"/>
              <a:t> Wind Tunnel at ERAU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/>
              <a:t>Trailing </a:t>
            </a:r>
            <a:r>
              <a:rPr lang="en-US" sz="2400" dirty="0" smtClean="0"/>
              <a:t>edge </a:t>
            </a:r>
            <a:r>
              <a:rPr lang="en-US" sz="2400" dirty="0" smtClean="0"/>
              <a:t>(TE) flaps </a:t>
            </a:r>
            <a:r>
              <a:rPr lang="en-US" sz="2400" dirty="0" smtClean="0"/>
              <a:t>tested to find optimum angle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Leading edge </a:t>
            </a:r>
            <a:r>
              <a:rPr lang="en-US" sz="2400" dirty="0" smtClean="0"/>
              <a:t>(LE) flaps </a:t>
            </a:r>
            <a:r>
              <a:rPr lang="en-US" sz="2400" dirty="0" smtClean="0"/>
              <a:t>added, optimum configuration of LE and TE is found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Optimum configuration is compared against the 5% arc and airfoils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Off-surface and on-surface flow visualization performed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Pressure readings for upper and lower surface taken</a:t>
            </a:r>
            <a:endParaRPr lang="en-US" sz="2400" dirty="0"/>
          </a:p>
        </p:txBody>
      </p:sp>
      <p:pic>
        <p:nvPicPr>
          <p:cNvPr id="5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4" y="5688907"/>
            <a:ext cx="39007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70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7552" y="-622571"/>
            <a:ext cx="10058400" cy="1450757"/>
          </a:xfrm>
        </p:spPr>
        <p:txBody>
          <a:bodyPr/>
          <a:lstStyle/>
          <a:p>
            <a:r>
              <a:rPr lang="en-US" dirty="0" smtClean="0"/>
              <a:t>Results (1/2)</a:t>
            </a:r>
            <a:endParaRPr lang="en-US" dirty="0"/>
          </a:p>
        </p:txBody>
      </p:sp>
      <p:pic>
        <p:nvPicPr>
          <p:cNvPr id="4" name="Content Placeholder 3" descr="CL_All_LE_lengths_TE_0_2D_15_60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61" y="1532881"/>
            <a:ext cx="3844371" cy="53251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87552" y="857368"/>
            <a:ext cx="2684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Lift Coefficient as a Function of Alpha</a:t>
            </a:r>
            <a:endParaRPr lang="en-US" dirty="0"/>
          </a:p>
        </p:txBody>
      </p:sp>
      <p:pic>
        <p:nvPicPr>
          <p:cNvPr id="6" name="Picture 5" descr="L_Over_D_All_LE_lengths_TE_0_2D_15_60k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95" y="1532881"/>
            <a:ext cx="3844371" cy="53251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893012" y="858701"/>
            <a:ext cx="2966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Lift-to-Drag Ratio as a Function of Cl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717604" y="1867711"/>
            <a:ext cx="32782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sz="2400" dirty="0" smtClean="0"/>
              <a:t>Optimum </a:t>
            </a:r>
            <a:r>
              <a:rPr lang="en-US" sz="2400" dirty="0" smtClean="0"/>
              <a:t>TE configuration is 20% C, 15 degrees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Optimum LE configuration is 10% C, 15 degrees</a:t>
            </a:r>
            <a:endParaRPr lang="en-US" sz="2400" dirty="0" smtClean="0"/>
          </a:p>
        </p:txBody>
      </p:sp>
      <p:pic>
        <p:nvPicPr>
          <p:cNvPr id="10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430" y="5688907"/>
            <a:ext cx="3589438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68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579158"/>
            <a:ext cx="10058400" cy="1450757"/>
          </a:xfrm>
        </p:spPr>
        <p:txBody>
          <a:bodyPr/>
          <a:lstStyle/>
          <a:p>
            <a:r>
              <a:rPr lang="en-US" dirty="0" smtClean="0"/>
              <a:t>Results (2/2)</a:t>
            </a:r>
            <a:endParaRPr lang="en-US" dirty="0"/>
          </a:p>
        </p:txBody>
      </p:sp>
      <p:pic>
        <p:nvPicPr>
          <p:cNvPr id="4" name="Content Placeholder 3" descr="L_over_D_LE_TE_CircArc_FlatPlate_Airfoils_Re40_60_80k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515523"/>
            <a:ext cx="3766550" cy="53424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35996" y="869192"/>
            <a:ext cx="244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Lift-to-Drag Ratio as a Function of Cl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63830" y="2003898"/>
            <a:ext cx="5914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/>
              <a:t> Flapped flat plate outperforms all others in these Re ranges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/>
              <a:t> </a:t>
            </a:r>
            <a:r>
              <a:rPr lang="en-US" sz="2400" dirty="0" smtClean="0"/>
              <a:t>106% increase in Cl/Cd with flaps over </a:t>
            </a:r>
            <a:r>
              <a:rPr lang="en-US" sz="2400" dirty="0" err="1" smtClean="0"/>
              <a:t>unflapped</a:t>
            </a:r>
            <a:r>
              <a:rPr lang="en-US" sz="2400" dirty="0" smtClean="0"/>
              <a:t> flat plate</a:t>
            </a:r>
            <a:endParaRPr lang="en-US" sz="2400" dirty="0"/>
          </a:p>
        </p:txBody>
      </p:sp>
      <p:pic>
        <p:nvPicPr>
          <p:cNvPr id="8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144" y="5688907"/>
            <a:ext cx="39007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691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799" y="-587784"/>
            <a:ext cx="10058400" cy="1450757"/>
          </a:xfrm>
        </p:spPr>
        <p:txBody>
          <a:bodyPr/>
          <a:lstStyle/>
          <a:p>
            <a:r>
              <a:rPr lang="en-US" dirty="0" smtClean="0"/>
              <a:t>Flow Visualization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05" y="937590"/>
            <a:ext cx="7094383" cy="3269990"/>
          </a:xfrm>
        </p:spPr>
      </p:pic>
      <p:sp>
        <p:nvSpPr>
          <p:cNvPr id="5" name="TextBox 4"/>
          <p:cNvSpPr txBox="1"/>
          <p:nvPr/>
        </p:nvSpPr>
        <p:spPr>
          <a:xfrm>
            <a:off x="8839525" y="1894609"/>
            <a:ext cx="2616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 High L/D correlates with smooth </a:t>
            </a:r>
            <a:r>
              <a:rPr lang="en-US" dirty="0" smtClean="0"/>
              <a:t>on flow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7745" y="1064123"/>
            <a:ext cx="135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α</a:t>
            </a:r>
            <a:r>
              <a:rPr lang="en-US" dirty="0" smtClean="0"/>
              <a:t> = 1.5 </a:t>
            </a:r>
            <a:r>
              <a:rPr lang="en-US" dirty="0" err="1" smtClean="0"/>
              <a:t>deg</a:t>
            </a:r>
            <a:r>
              <a:rPr lang="en-US" dirty="0" smtClean="0"/>
              <a:t> (peak </a:t>
            </a:r>
            <a:r>
              <a:rPr lang="en-US" dirty="0" smtClean="0"/>
              <a:t>Cl/Cd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1220" y="2726921"/>
            <a:ext cx="126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 = 3 </a:t>
            </a:r>
            <a:r>
              <a:rPr lang="en-US" dirty="0" err="1" smtClean="0"/>
              <a:t>deg</a:t>
            </a:r>
            <a:endParaRPr lang="en-US" dirty="0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728605" y="4207580"/>
            <a:ext cx="4567454" cy="1866611"/>
            <a:chOff x="-43449" y="290838"/>
            <a:chExt cx="1562497" cy="368881"/>
          </a:xfrm>
        </p:grpSpPr>
        <p:pic>
          <p:nvPicPr>
            <p:cNvPr id="9" name="Picture 8" descr="DSC_2193"/>
            <p:cNvPicPr>
              <a:picLocks noChangeAspect="1" noChangeArrowheads="1"/>
            </p:cNvPicPr>
            <p:nvPr/>
          </p:nvPicPr>
          <p:blipFill>
            <a:blip r:embed="rId3">
              <a:lum contrast="4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449" y="290838"/>
              <a:ext cx="1562497" cy="368881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0587" y="473559"/>
              <a:ext cx="1407288" cy="97678"/>
            </a:xfrm>
            <a:custGeom>
              <a:avLst/>
              <a:gdLst>
                <a:gd name="T0" fmla="*/ 0 w 1539240"/>
                <a:gd name="T1" fmla="*/ 77358 h 97678"/>
                <a:gd name="T2" fmla="*/ 200660 w 1539240"/>
                <a:gd name="T3" fmla="*/ 44338 h 97678"/>
                <a:gd name="T4" fmla="*/ 373380 w 1539240"/>
                <a:gd name="T5" fmla="*/ 21478 h 97678"/>
                <a:gd name="T6" fmla="*/ 528320 w 1539240"/>
                <a:gd name="T7" fmla="*/ 6238 h 97678"/>
                <a:gd name="T8" fmla="*/ 693420 w 1539240"/>
                <a:gd name="T9" fmla="*/ 1158 h 97678"/>
                <a:gd name="T10" fmla="*/ 828040 w 1539240"/>
                <a:gd name="T11" fmla="*/ 1158 h 97678"/>
                <a:gd name="T12" fmla="*/ 980440 w 1539240"/>
                <a:gd name="T13" fmla="*/ 13858 h 97678"/>
                <a:gd name="T14" fmla="*/ 1163320 w 1539240"/>
                <a:gd name="T15" fmla="*/ 34178 h 97678"/>
                <a:gd name="T16" fmla="*/ 1287780 w 1539240"/>
                <a:gd name="T17" fmla="*/ 51958 h 97678"/>
                <a:gd name="T18" fmla="*/ 1386840 w 1539240"/>
                <a:gd name="T19" fmla="*/ 67198 h 97678"/>
                <a:gd name="T20" fmla="*/ 1485900 w 1539240"/>
                <a:gd name="T21" fmla="*/ 84978 h 97678"/>
                <a:gd name="T22" fmla="*/ 1539240 w 1539240"/>
                <a:gd name="T23" fmla="*/ 97678 h 976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39240" h="97678">
                  <a:moveTo>
                    <a:pt x="0" y="77358"/>
                  </a:moveTo>
                  <a:lnTo>
                    <a:pt x="200660" y="44338"/>
                  </a:lnTo>
                  <a:cubicBezTo>
                    <a:pt x="262890" y="35025"/>
                    <a:pt x="318770" y="27828"/>
                    <a:pt x="373380" y="21478"/>
                  </a:cubicBezTo>
                  <a:cubicBezTo>
                    <a:pt x="427990" y="15128"/>
                    <a:pt x="474980" y="9625"/>
                    <a:pt x="528320" y="6238"/>
                  </a:cubicBezTo>
                  <a:cubicBezTo>
                    <a:pt x="581660" y="2851"/>
                    <a:pt x="643467" y="2005"/>
                    <a:pt x="693420" y="1158"/>
                  </a:cubicBezTo>
                  <a:cubicBezTo>
                    <a:pt x="743373" y="311"/>
                    <a:pt x="780204" y="-959"/>
                    <a:pt x="828040" y="1158"/>
                  </a:cubicBezTo>
                  <a:cubicBezTo>
                    <a:pt x="875876" y="3275"/>
                    <a:pt x="924560" y="8355"/>
                    <a:pt x="980440" y="13858"/>
                  </a:cubicBezTo>
                  <a:cubicBezTo>
                    <a:pt x="1036320" y="19361"/>
                    <a:pt x="1112097" y="27828"/>
                    <a:pt x="1163320" y="34178"/>
                  </a:cubicBezTo>
                  <a:cubicBezTo>
                    <a:pt x="1214543" y="40528"/>
                    <a:pt x="1246293" y="46031"/>
                    <a:pt x="1287780" y="51958"/>
                  </a:cubicBezTo>
                  <a:lnTo>
                    <a:pt x="1386840" y="67198"/>
                  </a:lnTo>
                  <a:cubicBezTo>
                    <a:pt x="1419860" y="72701"/>
                    <a:pt x="1460500" y="79898"/>
                    <a:pt x="1485900" y="84978"/>
                  </a:cubicBezTo>
                  <a:cubicBezTo>
                    <a:pt x="1511300" y="90058"/>
                    <a:pt x="1525270" y="93868"/>
                    <a:pt x="1539240" y="97678"/>
                  </a:cubicBezTo>
                </a:path>
              </a:pathLst>
            </a:custGeom>
            <a:noFill/>
            <a:ln w="22225" cap="flat" cmpd="sng" algn="ctr">
              <a:solidFill>
                <a:srgbClr val="843C0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296059" y="4202733"/>
            <a:ext cx="2526929" cy="1876305"/>
            <a:chOff x="-1270" y="-1905"/>
            <a:chExt cx="1294765" cy="5905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lum contrast="2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" y="-1905"/>
              <a:ext cx="1294765" cy="59055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10515" y="293370"/>
              <a:ext cx="982980" cy="107526"/>
            </a:xfrm>
            <a:custGeom>
              <a:avLst/>
              <a:gdLst>
                <a:gd name="T0" fmla="*/ 0 w 982980"/>
                <a:gd name="T1" fmla="*/ 107526 h 107526"/>
                <a:gd name="T2" fmla="*/ 350520 w 982980"/>
                <a:gd name="T3" fmla="*/ 61806 h 107526"/>
                <a:gd name="T4" fmla="*/ 739140 w 982980"/>
                <a:gd name="T5" fmla="*/ 8466 h 107526"/>
                <a:gd name="T6" fmla="*/ 982980 w 982980"/>
                <a:gd name="T7" fmla="*/ 846 h 1075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2980" h="107526">
                  <a:moveTo>
                    <a:pt x="0" y="107526"/>
                  </a:moveTo>
                  <a:lnTo>
                    <a:pt x="350520" y="61806"/>
                  </a:lnTo>
                  <a:cubicBezTo>
                    <a:pt x="473710" y="45296"/>
                    <a:pt x="633730" y="18626"/>
                    <a:pt x="739140" y="8466"/>
                  </a:cubicBezTo>
                  <a:cubicBezTo>
                    <a:pt x="844550" y="-1694"/>
                    <a:pt x="913765" y="-424"/>
                    <a:pt x="982980" y="846"/>
                  </a:cubicBezTo>
                </a:path>
              </a:pathLst>
            </a:custGeom>
            <a:noFill/>
            <a:ln w="50800" cap="flat" cmpd="sng" algn="ctr">
              <a:solidFill>
                <a:srgbClr val="843C0C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5481889" y="3244334"/>
            <a:ext cx="1228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 = 1.5 </a:t>
            </a:r>
            <a:r>
              <a:rPr lang="en-US" dirty="0" err="1" smtClean="0"/>
              <a:t>deg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306" y="4456721"/>
            <a:ext cx="138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 = 1.5 </a:t>
            </a:r>
            <a:r>
              <a:rPr lang="en-US" dirty="0" err="1" smtClean="0"/>
              <a:t>deg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9034713" y="4494554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 = 3 </a:t>
            </a:r>
            <a:r>
              <a:rPr lang="en-US" dirty="0" err="1" smtClean="0"/>
              <a:t>deg</a:t>
            </a:r>
            <a:r>
              <a:rPr lang="en-US" dirty="0" smtClean="0"/>
              <a:t> (detail)</a:t>
            </a:r>
          </a:p>
          <a:p>
            <a:endParaRPr lang="en-US" dirty="0"/>
          </a:p>
        </p:txBody>
      </p:sp>
      <p:pic>
        <p:nvPicPr>
          <p:cNvPr id="18" name="Picture 2" descr="Image result for embry riddle prescott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344" y="5688907"/>
            <a:ext cx="3167524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72000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324</TotalTime>
  <Words>452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Courier New</vt:lpstr>
      <vt:lpstr>Retrospect</vt:lpstr>
      <vt:lpstr>Effect of Leading and Trailing Edge Flaps on Flat Plates at Low Reynold’s Numbers</vt:lpstr>
      <vt:lpstr>Acknowledgments</vt:lpstr>
      <vt:lpstr>Motivation</vt:lpstr>
      <vt:lpstr>Objective</vt:lpstr>
      <vt:lpstr>Construction</vt:lpstr>
      <vt:lpstr>Methodology</vt:lpstr>
      <vt:lpstr>Results (1/2)</vt:lpstr>
      <vt:lpstr>Results (2/2)</vt:lpstr>
      <vt:lpstr>Flow Visualization</vt:lpstr>
      <vt:lpstr>Pressure Tappings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Coffman</dc:creator>
  <cp:lastModifiedBy>Cory Coffman</cp:lastModifiedBy>
  <cp:revision>29</cp:revision>
  <dcterms:created xsi:type="dcterms:W3CDTF">2019-03-31T21:55:56Z</dcterms:created>
  <dcterms:modified xsi:type="dcterms:W3CDTF">2019-04-02T05:24:12Z</dcterms:modified>
</cp:coreProperties>
</file>